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B1CA24-1FF1-48FA-84EC-F037F7D8C984}" type="datetimeFigureOut">
              <a:rPr lang="fi-FI"/>
              <a:pPr>
                <a:defRPr/>
              </a:pPr>
              <a:t>21.4.2008</a:t>
            </a:fld>
            <a:endParaRPr lang="fi-FI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05A2B4-DEF6-4E6E-A844-ED9125B9D11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091DF-7784-4103-818C-9DA3254E3B9C}" type="datetimeFigureOut">
              <a:rPr lang="fi-FI"/>
              <a:pPr>
                <a:defRPr/>
              </a:pPr>
              <a:t>21.4.2008</a:t>
            </a:fld>
            <a:endParaRPr lang="fi-FI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5D5A3-E8BB-448E-ABDE-A25F90464C5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9F637-53D0-47D5-B42A-5B49558F65CB}" type="datetimeFigureOut">
              <a:rPr lang="fi-FI"/>
              <a:pPr>
                <a:defRPr/>
              </a:pPr>
              <a:t>21.4.2008</a:t>
            </a:fld>
            <a:endParaRPr lang="fi-FI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D88E3-ADF5-408C-B376-A4A8570FEF9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21E28-CBC6-44D2-B2ED-4AC20155D6CB}" type="datetimeFigureOut">
              <a:rPr lang="fi-FI"/>
              <a:pPr>
                <a:defRPr/>
              </a:pPr>
              <a:t>21.4.2008</a:t>
            </a:fld>
            <a:endParaRPr lang="fi-FI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0AF4C-7780-4417-AE06-80C74EBCEB4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E9764BD-0252-4672-B6E1-DA7BB74C002A}" type="datetimeFigureOut">
              <a:rPr lang="fi-FI"/>
              <a:pPr>
                <a:defRPr/>
              </a:pPr>
              <a:t>21.4.2008</a:t>
            </a:fld>
            <a:endParaRPr lang="fi-FI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i-FI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A8EABB-2B40-49DF-9E85-B67B2DC729C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640D6-BFF8-452B-BCDD-41F56D022731}" type="datetimeFigureOut">
              <a:rPr lang="fi-FI"/>
              <a:pPr>
                <a:defRPr/>
              </a:pPr>
              <a:t>21.4.2008</a:t>
            </a:fld>
            <a:endParaRPr lang="fi-FI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217D0-B65B-46B4-85E2-F214C6CC4A0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C515E1-ED30-42E6-9715-F4D8AB0D2446}" type="datetimeFigureOut">
              <a:rPr lang="fi-FI"/>
              <a:pPr>
                <a:defRPr/>
              </a:pPr>
              <a:t>21.4.2008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A9B880-B0A5-44B6-AF80-D12844EBA0D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FD02F-67F8-4AB5-8821-D081362CA3E9}" type="datetimeFigureOut">
              <a:rPr lang="fi-FI"/>
              <a:pPr>
                <a:defRPr/>
              </a:pPr>
              <a:t>21.4.2008</a:t>
            </a:fld>
            <a:endParaRPr lang="fi-FI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16DE8-952A-441E-BDDE-28731E26825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A97474-304A-44F5-B159-3C070C512AC5}" type="datetimeFigureOut">
              <a:rPr lang="fi-FI"/>
              <a:pPr>
                <a:defRPr/>
              </a:pPr>
              <a:t>21.4.2008</a:t>
            </a:fld>
            <a:endParaRPr lang="fi-FI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EEDAA4-ABB6-4FFD-B268-53CFF895996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48593C-532C-4EF7-8892-B0D80E290A76}" type="datetimeFigureOut">
              <a:rPr lang="fi-FI"/>
              <a:pPr>
                <a:defRPr/>
              </a:pPr>
              <a:t>21.4.2008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FF0802-3F2D-46BB-BAD2-592858083B3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08D471-E51D-45EF-8845-DBE7227E23E7}" type="datetimeFigureOut">
              <a:rPr lang="fi-FI"/>
              <a:pPr>
                <a:defRPr/>
              </a:pPr>
              <a:t>21.4.2008</a:t>
            </a:fld>
            <a:endParaRPr lang="fi-FI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i-FI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56DC6F-4F28-46D7-AEA4-F7ECED8784B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D666C32-54D7-4F33-B3D4-5BC0FEBFBF50}" type="datetimeFigureOut">
              <a:rPr lang="fi-FI"/>
              <a:pPr>
                <a:defRPr/>
              </a:pPr>
              <a:t>21.4.2008</a:t>
            </a:fld>
            <a:endParaRPr lang="fi-F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fi-FI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B8416254-289A-402C-AC75-1BE9188E3B9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75" r:id="rId7"/>
    <p:sldLayoutId id="2147483676" r:id="rId8"/>
    <p:sldLayoutId id="2147483677" r:id="rId9"/>
    <p:sldLayoutId id="2147483668" r:id="rId10"/>
    <p:sldLayoutId id="214748366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>
                <a:solidFill>
                  <a:schemeClr val="tx2">
                    <a:satMod val="130000"/>
                  </a:schemeClr>
                </a:solidFill>
              </a:rPr>
              <a:t>Palveluntarjoajan konesalipalveluverkon uudistaminen</a:t>
            </a:r>
            <a:endParaRPr lang="fi-FI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407275" cy="1752600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fi-FI" dirty="0" smtClean="0"/>
              <a:t>Diplomityöseminaari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fi-FI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fi-FI" dirty="0" smtClean="0"/>
              <a:t>Työn valvoja: Prof. Jorma Virtamo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fi-FI" dirty="0" smtClean="0"/>
              <a:t>Työn ohjaaja: DI. Marko Aho, Capgemini Finland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>
                <a:solidFill>
                  <a:schemeClr val="tx2">
                    <a:satMod val="130000"/>
                  </a:schemeClr>
                </a:solidFill>
              </a:rPr>
              <a:t>Korjaavat toimenpiteet 4/5</a:t>
            </a:r>
            <a:endParaRPr lang="fi-FI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5363"/>
        </p:xfrm>
        <a:graphic>
          <a:graphicData uri="http://schemas.openxmlformats.org/drawingml/2006/table">
            <a:tbl>
              <a:tblPr/>
              <a:tblGrid>
                <a:gridCol w="1249363"/>
                <a:gridCol w="1250950"/>
                <a:gridCol w="1249362"/>
                <a:gridCol w="1249363"/>
                <a:gridCol w="1250950"/>
                <a:gridCol w="1249362"/>
              </a:tblGrid>
              <a:tr h="371475"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Laite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Virtuaaliportteja (ennen katkoa)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Virityspuuinstasseja (Ennen katkoa)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Ciscon Suositus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Virtuaaliportteja (katkon jälkeen)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Virityspuuinstasseja (katkon jälkeen)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Tupu-crsw1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2971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2220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1491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1480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Tupu-dssw1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1637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1267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Tupu-dssw2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1657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1287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Hupu-crsw1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2971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2232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1491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1492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Hupu-dssw1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1920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1484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Hupu-dssw2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1851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1479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Lupu-crsw1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1480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2232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1110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1492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Lupu-crsw2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2960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2220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1480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1480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Lupu-dssw1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1701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1331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Lupu-dssw2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1692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1322</a:t>
                      </a:r>
                      <a:endParaRPr kumimoji="0" lang="fi-FI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>
                <a:solidFill>
                  <a:schemeClr val="tx2">
                    <a:satMod val="130000"/>
                  </a:schemeClr>
                </a:solidFill>
              </a:rPr>
              <a:t>Korjaavat toimenpiteet 5/5</a:t>
            </a:r>
            <a:endParaRPr lang="fi-FI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Ennen uudistusta verkon toipuminen ”parhaimillaan” 15 minuuttia</a:t>
            </a:r>
          </a:p>
          <a:p>
            <a:r>
              <a:rPr lang="fi-FI" smtClean="0"/>
              <a:t>Yleensä ei toipunut lainkaan ilman manuaalista työtä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57375" y="3786188"/>
          <a:ext cx="6096000" cy="1935162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371475"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Laite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Toipuminen sammutettaessa (sekuntia)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Toipuminen käynnistettäessä (sekuntia)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Hupu-crsw1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39.1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Hupu-dssw1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Hupu-dssw2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>
                <a:solidFill>
                  <a:schemeClr val="tx2">
                    <a:satMod val="130000"/>
                  </a:schemeClr>
                </a:solidFill>
              </a:rPr>
              <a:t>Konesaliverkon uudistaminen – VPLS 1/2</a:t>
            </a:r>
            <a:endParaRPr lang="fi-FI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i-FI" dirty="0" smtClean="0"/>
              <a:t>Layer ”1.5”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i-FI" dirty="0" smtClean="0"/>
              <a:t>MPLS:n sijoittaminen nykyisen MetroEthernet(Layer2) alle tuomaan kontrollia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i-FI" dirty="0" smtClean="0"/>
              <a:t>PE-reitittimiksi hankittava uudet 7600-sarjan laitteet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i-FI" dirty="0" smtClean="0"/>
              <a:t>Mahdollisuus pystyttää nykyisen infran rinnalle</a:t>
            </a: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i-FI" dirty="0" smtClean="0"/>
              <a:t>Mahdollisuus vaiheittaiseen käyttöönottoon </a:t>
            </a:r>
            <a:endParaRPr lang="fi-FI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>
                <a:solidFill>
                  <a:schemeClr val="tx2">
                    <a:satMod val="130000"/>
                  </a:schemeClr>
                </a:solidFill>
              </a:rPr>
              <a:t>Konesaliverkon uudistaminen – VPLS 2/2</a:t>
            </a:r>
            <a:endParaRPr lang="fi-FI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25602" name="Content Placeholder 3" descr="vpls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35100" y="1509713"/>
            <a:ext cx="7499350" cy="4676775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>
                <a:solidFill>
                  <a:schemeClr val="tx2">
                    <a:satMod val="130000"/>
                  </a:schemeClr>
                </a:solidFill>
              </a:rPr>
              <a:t>Konesaliverkon uudistaminen L3 1/3</a:t>
            </a:r>
            <a:endParaRPr lang="fi-FI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MetroEthernetin muuttaminen reititetyksi konesalien välillä</a:t>
            </a:r>
          </a:p>
          <a:p>
            <a:r>
              <a:rPr lang="fi-FI" smtClean="0"/>
              <a:t>Reititys jakelutasolla tai pääsytasolla</a:t>
            </a:r>
          </a:p>
          <a:p>
            <a:r>
              <a:rPr lang="fi-FI" smtClean="0"/>
              <a:t>Nopea konvergoituminen, helppo hallinta</a:t>
            </a:r>
          </a:p>
          <a:p>
            <a:r>
              <a:rPr lang="fi-FI" smtClean="0"/>
              <a:t>IP-osoitteistuksen monimutkaistuminen</a:t>
            </a:r>
          </a:p>
          <a:p>
            <a:r>
              <a:rPr lang="fi-FI" smtClean="0"/>
              <a:t>Muuttojen vaikeutuminen</a:t>
            </a:r>
          </a:p>
          <a:p>
            <a:r>
              <a:rPr lang="fi-FI" smtClean="0"/>
              <a:t>L2-näkyvyyden vaatimus clustereille</a:t>
            </a:r>
          </a:p>
          <a:p>
            <a:endParaRPr lang="fi-FI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>
                <a:solidFill>
                  <a:schemeClr val="tx2">
                    <a:satMod val="130000"/>
                  </a:schemeClr>
                </a:solidFill>
              </a:rPr>
              <a:t>Konesaliverkon uudistaminen L3 2/3</a:t>
            </a:r>
            <a:endParaRPr lang="fi-FI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27650" name="Content Placeholder 3" descr="ospf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59013" y="1447800"/>
            <a:ext cx="5851525" cy="48006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>
                <a:solidFill>
                  <a:schemeClr val="tx2">
                    <a:satMod val="130000"/>
                  </a:schemeClr>
                </a:solidFill>
              </a:rPr>
              <a:t>Konesaliverkon uudistaminen L3 3/3</a:t>
            </a:r>
            <a:endParaRPr lang="fi-FI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28674" name="Content Placeholder 3" descr="bgp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305050" y="1447800"/>
            <a:ext cx="5759450" cy="480060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>
                <a:solidFill>
                  <a:schemeClr val="tx2">
                    <a:satMod val="130000"/>
                  </a:schemeClr>
                </a:solidFill>
              </a:rPr>
              <a:t>Yhteenveto</a:t>
            </a:r>
            <a:endParaRPr lang="fi-FI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Vanha ympäristö saatiin korjattua optimaaliseen tilaan</a:t>
            </a:r>
          </a:p>
          <a:p>
            <a:r>
              <a:rPr lang="fi-FI" smtClean="0"/>
              <a:t>VPLS valittiin tulevan konesaliverkon pohjaksi</a:t>
            </a:r>
          </a:p>
          <a:p>
            <a:pPr>
              <a:buFont typeface="Wingdings" pitchFamily="2" charset="2"/>
              <a:buChar char="Ø"/>
            </a:pPr>
            <a:r>
              <a:rPr lang="fi-FI" smtClean="0"/>
              <a:t>Skaalautuva, hallittava, vaiheittainen transitio, validi tekniikka pitkälle tulevaisuuteen</a:t>
            </a:r>
          </a:p>
          <a:p>
            <a:pPr>
              <a:buSzPct val="120000"/>
              <a:buFont typeface="Arial" charset="0"/>
              <a:buChar char="•"/>
            </a:pPr>
            <a:r>
              <a:rPr lang="fi-FI" smtClean="0"/>
              <a:t>Rakentaminen Syksy 2008</a:t>
            </a:r>
            <a:r>
              <a:rPr lang="fi-FI" smtClean="0">
                <a:sym typeface="Wingdings" pitchFamily="2" charset="2"/>
              </a:rPr>
              <a:t></a:t>
            </a:r>
            <a:endParaRPr lang="fi-FI" smtClean="0"/>
          </a:p>
          <a:p>
            <a:pPr>
              <a:buFont typeface="Wingdings" pitchFamily="2" charset="2"/>
              <a:buChar char="Ø"/>
            </a:pPr>
            <a:endParaRPr lang="fi-FI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>
                <a:solidFill>
                  <a:schemeClr val="tx2">
                    <a:satMod val="130000"/>
                  </a:schemeClr>
                </a:solidFill>
              </a:rPr>
              <a:t>Kysymyksiä?</a:t>
            </a:r>
            <a:endParaRPr lang="fi-FI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>
                <a:solidFill>
                  <a:schemeClr val="tx2">
                    <a:satMod val="130000"/>
                  </a:schemeClr>
                </a:solidFill>
              </a:rPr>
              <a:t>Työn taustat</a:t>
            </a:r>
            <a:endParaRPr lang="fi-FI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Loppuvuodesta 2007 muutama vikatilanne verkon aktiivilaitteissa lyhyen ajan sisään</a:t>
            </a:r>
          </a:p>
          <a:p>
            <a:r>
              <a:rPr lang="fi-FI" smtClean="0"/>
              <a:t>Verkon konvergoituminen (toipuminen) useita kertalukuja luultua pidempi</a:t>
            </a:r>
          </a:p>
          <a:p>
            <a:r>
              <a:rPr lang="fi-FI" smtClean="0"/>
              <a:t>Konvergoitumista ei oltu koskaan testattu kunnolla, joten huono toipumiskyky täytenä yllätyksenä</a:t>
            </a:r>
          </a:p>
          <a:p>
            <a:pPr>
              <a:buFont typeface="Wingdings" pitchFamily="2" charset="2"/>
              <a:buChar char="Ø"/>
            </a:pPr>
            <a:r>
              <a:rPr lang="fi-FI" smtClean="0"/>
              <a:t>Selvitettävä syyt, korjattava ja suunniteltava uusi palveluverkko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>
                <a:solidFill>
                  <a:schemeClr val="tx2">
                    <a:satMod val="130000"/>
                  </a:schemeClr>
                </a:solidFill>
              </a:rPr>
              <a:t>Nykyinen konesalipalveluverkko 1/2	</a:t>
            </a:r>
            <a:endParaRPr lang="fi-FI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Maantieteellisesti hajautettu kolmeen fyysiseen konesaliin PK-seudulla</a:t>
            </a:r>
          </a:p>
          <a:p>
            <a:r>
              <a:rPr lang="fi-FI" smtClean="0"/>
              <a:t>Konesalit yhdistetty 10G CWDM-linkeillä</a:t>
            </a:r>
          </a:p>
          <a:p>
            <a:r>
              <a:rPr lang="fi-FI" smtClean="0"/>
              <a:t>Ciscon suosituksen mukainen kolmitasoinen verkko (runko-, jakelu- ja pääsytasot)</a:t>
            </a:r>
          </a:p>
          <a:p>
            <a:r>
              <a:rPr lang="fi-FI" smtClean="0"/>
              <a:t>4 kytkimen runkoverkko, 2 jakelukytkintä/konesali, x kpl pääsykytkimiä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>
                <a:solidFill>
                  <a:schemeClr val="tx2">
                    <a:satMod val="130000"/>
                  </a:schemeClr>
                </a:solidFill>
              </a:rPr>
              <a:t>Nykyinen konesalipalveluverkko 2/2	</a:t>
            </a:r>
            <a:endParaRPr lang="fi-FI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Aktiivilaitteisto Ciscon Catalyst-tuotesarjaa</a:t>
            </a:r>
          </a:p>
          <a:p>
            <a:r>
              <a:rPr lang="fi-FI" smtClean="0"/>
              <a:t>Rungot 6500(6509x2 + 6504x2), jakelu 4509 ja 4948, pääsykytkimet sekalainen seurakunta</a:t>
            </a:r>
          </a:p>
          <a:p>
            <a:r>
              <a:rPr lang="fi-FI" smtClean="0"/>
              <a:t>Optinen siirtojärjestelmä MRV:n Lambda Driver</a:t>
            </a:r>
          </a:p>
          <a:p>
            <a:r>
              <a:rPr lang="fi-FI" smtClean="0"/>
              <a:t>L3-aktiivilaitteisto CheckPoint, Juniper, Cisco...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>
                <a:solidFill>
                  <a:schemeClr val="tx2">
                    <a:satMod val="130000"/>
                  </a:schemeClr>
                </a:solidFill>
              </a:rPr>
              <a:t>Huonon toipumisen syiden selvittäminen 1/2</a:t>
            </a:r>
            <a:endParaRPr lang="fi-FI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Ciscon ”suositukset” virityspuuinstanssien ja virtuaaliporttien määrissä ylittyneet reilusti (1,2 – 2,0 kertaisesti)</a:t>
            </a:r>
          </a:p>
          <a:p>
            <a:r>
              <a:rPr lang="fi-FI" smtClean="0"/>
              <a:t>Materiaalin tutkimisella selvisi, että Ciscon suositus=hard limit</a:t>
            </a:r>
          </a:p>
          <a:p>
            <a:pPr>
              <a:buFont typeface="Wingdings" pitchFamily="2" charset="2"/>
              <a:buChar char="Ø"/>
            </a:pPr>
            <a:r>
              <a:rPr lang="fi-FI" smtClean="0"/>
              <a:t>”If you exceed this, it will break” (Networkers 08’ materiaalista)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>
                <a:solidFill>
                  <a:schemeClr val="tx2">
                    <a:satMod val="130000"/>
                  </a:schemeClr>
                </a:solidFill>
              </a:rPr>
              <a:t>Huonon toipumisen syiden selvittäminen 2/2</a:t>
            </a:r>
            <a:endParaRPr lang="fi-FI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Johtuen liiasta laskentakuormasta virityspuun muutostilanteessa, laitteet eivät ehtineet saada laskentaa valmiiksi ennen kuin tieto vanheni</a:t>
            </a:r>
          </a:p>
          <a:p>
            <a:r>
              <a:rPr lang="fi-FI" smtClean="0"/>
              <a:t>Vain osa VLAN:eista stabiilissa tilassa</a:t>
            </a:r>
          </a:p>
          <a:p>
            <a:pPr>
              <a:buFont typeface="Wingdings" pitchFamily="2" charset="2"/>
              <a:buChar char="Ø"/>
            </a:pPr>
            <a:r>
              <a:rPr lang="fi-FI" smtClean="0"/>
              <a:t>Kytkimet omaksuivat HUB:in toimintaperiaatteen</a:t>
            </a:r>
          </a:p>
          <a:p>
            <a:pPr>
              <a:buFont typeface="Wingdings" pitchFamily="2" charset="2"/>
              <a:buChar char="Ø"/>
            </a:pPr>
            <a:r>
              <a:rPr lang="fi-FI" smtClean="0"/>
              <a:t>Liikenne pääsi kiertämään ja vuotamaan VLAN:ien välillä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>
                <a:solidFill>
                  <a:schemeClr val="tx2">
                    <a:satMod val="130000"/>
                  </a:schemeClr>
                </a:solidFill>
              </a:rPr>
              <a:t>Korjaavat toimenpiteet 1/5</a:t>
            </a:r>
            <a:endParaRPr lang="fi-FI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Verkossa turhaa kahdennusta</a:t>
            </a:r>
          </a:p>
          <a:p>
            <a:pPr>
              <a:buFont typeface="Wingdings" pitchFamily="2" charset="2"/>
              <a:buChar char="Ø"/>
            </a:pPr>
            <a:r>
              <a:rPr lang="fi-FI" smtClean="0"/>
              <a:t>Turhia linkkejä </a:t>
            </a:r>
          </a:p>
          <a:p>
            <a:pPr>
              <a:buFont typeface="Wingdings" pitchFamily="2" charset="2"/>
              <a:buChar char="Ø"/>
            </a:pPr>
            <a:r>
              <a:rPr lang="fi-FI" smtClean="0"/>
              <a:t>Turhia virityspuuinstansseja (porttikohtaisia)</a:t>
            </a:r>
          </a:p>
          <a:p>
            <a:pPr>
              <a:buSzPct val="100000"/>
              <a:buFont typeface="Arial" charset="0"/>
              <a:buChar char="•"/>
            </a:pPr>
            <a:r>
              <a:rPr lang="fi-FI" smtClean="0"/>
              <a:t>Linkkejä saatava karsittua, kuitenkin pitäen mielessä verkon kahdennus</a:t>
            </a:r>
          </a:p>
          <a:p>
            <a:pPr>
              <a:buFont typeface="Courier New" pitchFamily="49" charset="0"/>
              <a:buChar char="o"/>
            </a:pPr>
            <a:endParaRPr lang="fi-FI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>
                <a:solidFill>
                  <a:schemeClr val="tx2">
                    <a:satMod val="130000"/>
                  </a:schemeClr>
                </a:solidFill>
              </a:rPr>
              <a:t>Korjaavat toimenpiteet 2/5</a:t>
            </a:r>
            <a:endParaRPr lang="fi-FI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20482" name="Content Placeholder 3" descr="ennen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35100" y="1504950"/>
            <a:ext cx="7499350" cy="46863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>
                <a:solidFill>
                  <a:schemeClr val="tx2">
                    <a:satMod val="130000"/>
                  </a:schemeClr>
                </a:solidFill>
              </a:rPr>
              <a:t>Korjaavat toimenpiteet 3/5</a:t>
            </a:r>
            <a:endParaRPr lang="fi-FI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21506" name="Content Placeholder 3" descr="jalkeen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35100" y="1504950"/>
            <a:ext cx="7499350" cy="46863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67</TotalTime>
  <Words>386</Words>
  <Application>Microsoft Office PowerPoint</Application>
  <PresentationFormat>On-screen Show (4:3)</PresentationFormat>
  <Paragraphs>140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7</vt:i4>
      </vt:variant>
      <vt:variant>
        <vt:lpstr>Slide Titles</vt:lpstr>
      </vt:variant>
      <vt:variant>
        <vt:i4>18</vt:i4>
      </vt:variant>
    </vt:vector>
  </HeadingPairs>
  <TitlesOfParts>
    <vt:vector size="33" baseType="lpstr">
      <vt:lpstr>Gill Sans MT</vt:lpstr>
      <vt:lpstr>Arial</vt:lpstr>
      <vt:lpstr>Wingdings 2</vt:lpstr>
      <vt:lpstr>Verdana</vt:lpstr>
      <vt:lpstr>Calibri</vt:lpstr>
      <vt:lpstr>Wingdings</vt:lpstr>
      <vt:lpstr>Courier New</vt:lpstr>
      <vt:lpstr>Times New Roman</vt:lpstr>
      <vt:lpstr>Solstice</vt:lpstr>
      <vt:lpstr>Solstice</vt:lpstr>
      <vt:lpstr>Solstice</vt:lpstr>
      <vt:lpstr>Solstice</vt:lpstr>
      <vt:lpstr>Solstice</vt:lpstr>
      <vt:lpstr>Solstice</vt:lpstr>
      <vt:lpstr>Solstice</vt:lpstr>
      <vt:lpstr>Palveluntarjoajan konesalipalveluverkon uudistaminen</vt:lpstr>
      <vt:lpstr>Työn taustat</vt:lpstr>
      <vt:lpstr>Nykyinen konesalipalveluverkko 1/2 </vt:lpstr>
      <vt:lpstr>Nykyinen konesalipalveluverkko 2/2 </vt:lpstr>
      <vt:lpstr>Huonon toipumisen syiden selvittäminen 1/2</vt:lpstr>
      <vt:lpstr>Huonon toipumisen syiden selvittäminen 2/2</vt:lpstr>
      <vt:lpstr>Korjaavat toimenpiteet 1/5</vt:lpstr>
      <vt:lpstr>Korjaavat toimenpiteet 2/5</vt:lpstr>
      <vt:lpstr>Korjaavat toimenpiteet 3/5</vt:lpstr>
      <vt:lpstr>Korjaavat toimenpiteet 4/5</vt:lpstr>
      <vt:lpstr>Korjaavat toimenpiteet 5/5</vt:lpstr>
      <vt:lpstr>Konesaliverkon uudistaminen – VPLS 1/2</vt:lpstr>
      <vt:lpstr>Konesaliverkon uudistaminen – VPLS 2/2</vt:lpstr>
      <vt:lpstr>Konesaliverkon uudistaminen L3 1/3</vt:lpstr>
      <vt:lpstr>Konesaliverkon uudistaminen L3 2/3</vt:lpstr>
      <vt:lpstr>Konesaliverkon uudistaminen L3 3/3</vt:lpstr>
      <vt:lpstr>Yhteenveto</vt:lpstr>
      <vt:lpstr>Kysymyksiä?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Palveluntarjoajan konesalipalveluverkon uudistaminen</dc:title>
  <dc:creator>Jent</dc:creator>
  <cp:lastModifiedBy>sanna patana</cp:lastModifiedBy>
  <cp:revision>9</cp:revision>
  <dcterms:created xsi:type="dcterms:W3CDTF">2008-04-20T15:12:55Z</dcterms:created>
  <dcterms:modified xsi:type="dcterms:W3CDTF">2008-04-21T04:47:02Z</dcterms:modified>
</cp:coreProperties>
</file>